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38" autoAdjust="0"/>
    <p:restoredTop sz="94647"/>
  </p:normalViewPr>
  <p:slideViewPr>
    <p:cSldViewPr snapToGrid="0">
      <p:cViewPr varScale="1">
        <p:scale>
          <a:sx n="101" d="100"/>
          <a:sy n="101" d="100"/>
        </p:scale>
        <p:origin x="11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63" Type="http://schemas.openxmlformats.org/officeDocument/2006/relationships/slide" Target="slides/slide51.xml"/><Relationship Id="rId64" Type="http://schemas.openxmlformats.org/officeDocument/2006/relationships/slide" Target="slides/slide52.xml"/><Relationship Id="rId65" Type="http://schemas.openxmlformats.org/officeDocument/2006/relationships/slide" Target="slides/slide53.xml"/><Relationship Id="rId66" Type="http://schemas.openxmlformats.org/officeDocument/2006/relationships/slide" Target="slides/slide54.xml"/><Relationship Id="rId67" Type="http://schemas.openxmlformats.org/officeDocument/2006/relationships/slide" Target="slides/slide5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28-9-2025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28-9-2025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### FM modulatie</a:t>
            </a:r>
          </a:p>
          <a:p/>
          <a:p>
            <a:r>
              <a:t>We kunnen ook dezelfde berekeningsmethode gebruiken om de effecten van off-resonant aan te sturen uit te rekenen, bijvoorbeeld in geval van FM modulatie.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/>
              <a:t>﻿Klikken om </a:t>
            </a:r>
            <a:br>
              <a:rPr lang="nl-NL"/>
            </a:br>
            <a:r>
              <a:rPr lang="nl-NL"/>
              <a:t>een titel toe </a:t>
            </a:r>
            <a:br>
              <a:rPr lang="nl-NL"/>
            </a:br>
            <a:r>
              <a:rPr lang="nl-NL"/>
              <a:t>te voegen</a:t>
            </a:r>
            <a:endParaRPr lang="nl-BE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9E7E716-59E8-42BC-97BF-DDA9E59ADEE7}" type="datetime1">
              <a:rPr lang="nl-BE" smtClean="0"/>
              <a:t>28/09/2025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/>
              <a:t>Klikken om een titel toe te voegen</a:t>
            </a:r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8285E84-F3E9-4DE0-AF5C-DC32311C51B6}" type="datetime1">
              <a:rPr lang="nl-BE" smtClean="0"/>
              <a:t>28/09/2025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86D712DB-13D1-48DF-8D74-EA2A0D6A1295}" type="datetime1">
              <a:rPr lang="nl-BE" smtClean="0"/>
              <a:t>28/09/2025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/>
              <a:t>﻿﻿Klikken om </a:t>
            </a:r>
            <a:br>
              <a:rPr lang="nl-NL"/>
            </a:br>
            <a:r>
              <a:rPr lang="nl-NL"/>
              <a:t>een titel toe </a:t>
            </a:r>
            <a:br>
              <a:rPr lang="nl-NL"/>
            </a:br>
            <a:r>
              <a:rPr lang="nl-NL"/>
              <a:t>te voegen</a:t>
            </a:r>
            <a:endParaRPr lang="nl-BE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EE55F63B-E5C2-47C9-B767-96A09BC63624}" type="datetime1">
              <a:rPr lang="nl-BE" smtClean="0"/>
              <a:t>28/09/2025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0;p3">
            <a:extLst>
              <a:ext uri="{FF2B5EF4-FFF2-40B4-BE49-F238E27FC236}">
                <a16:creationId xmlns:a16="http://schemas.microsoft.com/office/drawing/2014/main" id="{D3D20C78-6CAB-D0C1-CC46-92EB474F742B}"/>
              </a:ext>
            </a:extLst>
          </p:cNvPr>
          <p:cNvGrpSpPr/>
          <p:nvPr userDrawn="1"/>
        </p:nvGrpSpPr>
        <p:grpSpPr>
          <a:xfrm>
            <a:off x="125506" y="731855"/>
            <a:ext cx="11821095" cy="5320791"/>
            <a:chOff x="0" y="-241102"/>
            <a:chExt cx="23088432" cy="12605757"/>
          </a:xfrm>
        </p:grpSpPr>
        <p:grpSp>
          <p:nvGrpSpPr>
            <p:cNvPr id="4" name="Google Shape;11;p3">
              <a:extLst>
                <a:ext uri="{FF2B5EF4-FFF2-40B4-BE49-F238E27FC236}">
                  <a16:creationId xmlns:a16="http://schemas.microsoft.com/office/drawing/2014/main" id="{774CD032-2491-0EA3-110B-A4A232711981}"/>
                </a:ext>
              </a:extLst>
            </p:cNvPr>
            <p:cNvGrpSpPr/>
            <p:nvPr/>
          </p:nvGrpSpPr>
          <p:grpSpPr>
            <a:xfrm>
              <a:off x="0" y="-241102"/>
              <a:ext cx="23069813" cy="12605757"/>
              <a:chOff x="0" y="-47625"/>
              <a:chExt cx="4557000" cy="2490026"/>
            </a:xfrm>
          </p:grpSpPr>
          <p:sp>
            <p:nvSpPr>
              <p:cNvPr id="24" name="Google Shape;12;p3">
                <a:extLst>
                  <a:ext uri="{FF2B5EF4-FFF2-40B4-BE49-F238E27FC236}">
                    <a16:creationId xmlns:a16="http://schemas.microsoft.com/office/drawing/2014/main" id="{A5296724-D287-E9AD-C584-E99A46BA1962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3;p3">
                <a:extLst>
                  <a:ext uri="{FF2B5EF4-FFF2-40B4-BE49-F238E27FC236}">
                    <a16:creationId xmlns:a16="http://schemas.microsoft.com/office/drawing/2014/main" id="{9BFCE26D-E1C9-84E5-62E3-AD6E1E61628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" name="Google Shape;14;p3">
              <a:extLst>
                <a:ext uri="{FF2B5EF4-FFF2-40B4-BE49-F238E27FC236}">
                  <a16:creationId xmlns:a16="http://schemas.microsoft.com/office/drawing/2014/main" id="{7CA62C7E-7AFB-8BE7-0966-204CF3B6B8E8}"/>
                </a:ext>
              </a:extLst>
            </p:cNvPr>
            <p:cNvGrpSpPr/>
            <p:nvPr/>
          </p:nvGrpSpPr>
          <p:grpSpPr>
            <a:xfrm>
              <a:off x="18619" y="-241102"/>
              <a:ext cx="23069813" cy="12605757"/>
              <a:chOff x="0" y="-47625"/>
              <a:chExt cx="4557000" cy="2490026"/>
            </a:xfrm>
          </p:grpSpPr>
          <p:sp>
            <p:nvSpPr>
              <p:cNvPr id="22" name="Google Shape;15;p3">
                <a:extLst>
                  <a:ext uri="{FF2B5EF4-FFF2-40B4-BE49-F238E27FC236}">
                    <a16:creationId xmlns:a16="http://schemas.microsoft.com/office/drawing/2014/main" id="{8B166782-D65E-5C26-F638-6950FA6AA6EB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;p3">
                <a:extLst>
                  <a:ext uri="{FF2B5EF4-FFF2-40B4-BE49-F238E27FC236}">
                    <a16:creationId xmlns:a16="http://schemas.microsoft.com/office/drawing/2014/main" id="{4D032EC4-83C4-B306-B702-C5F03AA5067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" name="Google Shape;17;p3">
              <a:extLst>
                <a:ext uri="{FF2B5EF4-FFF2-40B4-BE49-F238E27FC236}">
                  <a16:creationId xmlns:a16="http://schemas.microsoft.com/office/drawing/2014/main" id="{80CBAD35-B3D3-A4CA-4DCD-28C2E8C57466}"/>
                </a:ext>
              </a:extLst>
            </p:cNvPr>
            <p:cNvCxnSpPr/>
            <p:nvPr/>
          </p:nvCxnSpPr>
          <p:spPr>
            <a:xfrm rot="10800000" flipH="1">
              <a:off x="18619" y="815297"/>
              <a:ext cx="23031900" cy="255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" name="Google Shape;18;p3">
              <a:extLst>
                <a:ext uri="{FF2B5EF4-FFF2-40B4-BE49-F238E27FC236}">
                  <a16:creationId xmlns:a16="http://schemas.microsoft.com/office/drawing/2014/main" id="{8AF619C7-F07F-0B97-55F1-799165037C61}"/>
                </a:ext>
              </a:extLst>
            </p:cNvPr>
            <p:cNvGrpSpPr/>
            <p:nvPr/>
          </p:nvGrpSpPr>
          <p:grpSpPr>
            <a:xfrm>
              <a:off x="318466" y="201915"/>
              <a:ext cx="394777" cy="394777"/>
              <a:chOff x="0" y="0"/>
              <a:chExt cx="812800" cy="812800"/>
            </a:xfrm>
          </p:grpSpPr>
          <p:sp>
            <p:nvSpPr>
              <p:cNvPr id="20" name="Google Shape;19;p3">
                <a:extLst>
                  <a:ext uri="{FF2B5EF4-FFF2-40B4-BE49-F238E27FC236}">
                    <a16:creationId xmlns:a16="http://schemas.microsoft.com/office/drawing/2014/main" id="{1E7394ED-CBAC-899B-C272-7CD15373EB1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0;p3">
                <a:extLst>
                  <a:ext uri="{FF2B5EF4-FFF2-40B4-BE49-F238E27FC236}">
                    <a16:creationId xmlns:a16="http://schemas.microsoft.com/office/drawing/2014/main" id="{42272333-0621-AADD-822C-70EA8A303D9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" name="Google Shape;21;p3">
              <a:extLst>
                <a:ext uri="{FF2B5EF4-FFF2-40B4-BE49-F238E27FC236}">
                  <a16:creationId xmlns:a16="http://schemas.microsoft.com/office/drawing/2014/main" id="{1EB024F5-0F4A-2AFC-5667-D70AED88BC30}"/>
                </a:ext>
              </a:extLst>
            </p:cNvPr>
            <p:cNvGrpSpPr/>
            <p:nvPr/>
          </p:nvGrpSpPr>
          <p:grpSpPr>
            <a:xfrm>
              <a:off x="989083" y="201915"/>
              <a:ext cx="394777" cy="394777"/>
              <a:chOff x="0" y="0"/>
              <a:chExt cx="812800" cy="812800"/>
            </a:xfrm>
          </p:grpSpPr>
          <p:sp>
            <p:nvSpPr>
              <p:cNvPr id="18" name="Google Shape;22;p3">
                <a:extLst>
                  <a:ext uri="{FF2B5EF4-FFF2-40B4-BE49-F238E27FC236}">
                    <a16:creationId xmlns:a16="http://schemas.microsoft.com/office/drawing/2014/main" id="{2723212C-7404-D7F6-1953-CCE353E80CA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3;p3">
                <a:extLst>
                  <a:ext uri="{FF2B5EF4-FFF2-40B4-BE49-F238E27FC236}">
                    <a16:creationId xmlns:a16="http://schemas.microsoft.com/office/drawing/2014/main" id="{B7F92287-A3D3-9FF9-1F4C-00ED199503EA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24;p3">
              <a:extLst>
                <a:ext uri="{FF2B5EF4-FFF2-40B4-BE49-F238E27FC236}">
                  <a16:creationId xmlns:a16="http://schemas.microsoft.com/office/drawing/2014/main" id="{5CECB6CC-2483-07CF-A1E4-CEA0A8E12113}"/>
                </a:ext>
              </a:extLst>
            </p:cNvPr>
            <p:cNvGrpSpPr/>
            <p:nvPr/>
          </p:nvGrpSpPr>
          <p:grpSpPr>
            <a:xfrm>
              <a:off x="1663247" y="201915"/>
              <a:ext cx="394777" cy="394777"/>
              <a:chOff x="0" y="0"/>
              <a:chExt cx="812800" cy="812800"/>
            </a:xfrm>
          </p:grpSpPr>
          <p:sp>
            <p:nvSpPr>
              <p:cNvPr id="14" name="Google Shape;25;p3">
                <a:extLst>
                  <a:ext uri="{FF2B5EF4-FFF2-40B4-BE49-F238E27FC236}">
                    <a16:creationId xmlns:a16="http://schemas.microsoft.com/office/drawing/2014/main" id="{6F4D1DBC-0B1A-C746-C046-CB0667C8FE7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6;p3">
                <a:extLst>
                  <a:ext uri="{FF2B5EF4-FFF2-40B4-BE49-F238E27FC236}">
                    <a16:creationId xmlns:a16="http://schemas.microsoft.com/office/drawing/2014/main" id="{1406DA95-C217-990A-6097-E584BF6B64AC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0445AAF3-F212-43BB-932B-DD1A31841819}" type="datetime1">
              <a:rPr lang="nl-BE" smtClean="0"/>
              <a:t>28/09/2025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215EBCC0-C3A3-417F-962F-876AE60FF46F}" type="datetime1">
              <a:rPr lang="nl-BE" smtClean="0"/>
              <a:t>28/09/2025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087A35E-C6EC-4A6C-A286-9B263B20AC20}" type="datetime1">
              <a:rPr lang="nl-BE" smtClean="0"/>
              <a:t>28/09/2025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B9B00E3-DE57-4EA4-A886-8AA88F9577D7}" type="datetime1">
              <a:rPr lang="nl-BE" smtClean="0"/>
              <a:t>28/09/2025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1A466-BC4F-407D-A3EA-76F6655478F0}" type="datetime1">
              <a:rPr lang="nl-BE" smtClean="0"/>
              <a:t>28/09/2025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5F32B-E94B-420F-86D9-59A9E32E05E1}" type="datetime1">
              <a:rPr lang="nl-BE" smtClean="0"/>
              <a:t>28/09/2025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341CC9F9-C2CE-4031-804C-1F2576E1A82A}" type="datetime1">
              <a:rPr lang="nl-BE" smtClean="0"/>
              <a:t>28/09/2025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3" Type="http://schemas.openxmlformats.org/officeDocument/2006/relationships/notesSlide" Target="../notesSlides/notesSlide1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C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Hoogfrequent versterkers 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 met 1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September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 (3)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237" y="841248"/>
            <a:ext cx="3819525" cy="80962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762" y="1925193"/>
            <a:ext cx="2276475" cy="86677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325" y="3066288"/>
            <a:ext cx="2419350" cy="866775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312" y="4207383"/>
            <a:ext cx="185737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325" y="2395728"/>
            <a:ext cx="470535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237" y="1481328"/>
            <a:ext cx="5343525" cy="39052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312" y="2146173"/>
            <a:ext cx="1857375" cy="86677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112" y="3287268"/>
            <a:ext cx="277177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Gedempte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438" y="566928"/>
            <a:ext cx="580112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Keuze van de parameters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112" y="566928"/>
            <a:ext cx="2009775" cy="86677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187" y="1708023"/>
            <a:ext cx="309562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Benadering resonantiefrequentie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5" y="566928"/>
            <a:ext cx="2190750" cy="9525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537" y="1793748"/>
            <a:ext cx="2066925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C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331" y="566928"/>
            <a:ext cx="419733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Verklaring van de werking (2)</a:t>
            </a:r>
            <a:endParaRPr sz="3200" b="1" i="0">
              <a:latin typeface="Arial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566928"/>
            <a:ext cx="10820400" cy="5669280"/>
          </a:xfrm>
        </p:spPr>
        <p:txBody>
          <a:bodyPr>
            <a:spAutoFit/>
          </a:bodyPr>
          <a:lstStyle/>
          <a:p/>
          <a:p>
            <a:pPr lvl="1"/>
            <a:r>
              <a:t>De aansturing van het actieve element</a:t>
            </a:r>
          </a:p>
          <a:p>
            <a:pPr lvl="2"/>
            <a:r>
              <a:t>plaatst lading bij op de condensator</a:t>
            </a:r>
          </a:p>
          <a:p>
            <a:pPr lvl="2"/>
            <a:r>
              <a:t>verhoogt de stroom door het spoel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Geleidingshoek (α)</a:t>
            </a:r>
            <a:endParaRPr sz="3200" b="1" i="0">
              <a:latin typeface="Arial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566928"/>
            <a:ext cx="10820400" cy="5669280"/>
          </a:xfrm>
        </p:spPr>
        <p:txBody>
          <a:bodyPr>
            <a:spAutoFit/>
          </a:bodyPr>
          <a:lstStyle/>
          <a:p/>
          <a:p>
            <a:pPr lvl="1"/>
            <a:r>
              <a:t>De geleidingehoek is het deel van de periode dat de transistor gestuurd wordt</a:t>
            </a:r>
          </a:p>
          <a:p>
            <a:pPr lvl="1"/>
            <a:r>
              <a:t>Hoe korter de stuurperiode</a:t>
            </a:r>
          </a:p>
          <a:p>
            <a:pPr lvl="2"/>
            <a:r>
              <a:t>Hoe minder energie er geleverd wordt</a:t>
            </a:r>
          </a:p>
          <a:p>
            <a:pPr lvl="2"/>
            <a:r>
              <a:t>Hoe efficiënter de versterker</a:t>
            </a:r>
          </a:p>
          <a:p>
            <a:pPr lvl="1"/>
            <a:r>
              <a:t>De geleidingehoek blijft best constant</a:t>
            </a:r>
          </a:p>
          <a:p>
            <a:pPr lvl="2"/>
            <a:r>
              <a:t>anders bekomen we niet-lineariteiten in de weergave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Gebruik van de klasse C versterker</a:t>
            </a:r>
            <a:endParaRPr sz="3200" b="1" i="0">
              <a:latin typeface="Arial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566928"/>
            <a:ext cx="10820400" cy="5669280"/>
          </a:xfrm>
        </p:spPr>
        <p:txBody>
          <a:bodyPr>
            <a:spAutoFit/>
          </a:bodyPr>
          <a:lstStyle/>
          <a:p/>
          <a:p>
            <a:pPr lvl="1"/>
            <a:r>
              <a:t>Voor vaste bronnen ...</a:t>
            </a:r>
          </a:p>
          <a:p>
            <a:pPr lvl="1"/>
            <a:r>
              <a:t>Voor FM versterkers</a:t>
            </a:r>
          </a:p>
          <a:p>
            <a:pPr lvl="2"/>
            <a:r>
              <a:t>amplitude is vast, frequentie varieert</a:t>
            </a:r>
          </a:p>
          <a:p>
            <a:pPr lvl="2"/>
            <a:r>
              <a:t>geleidingshoek kan ook constant zijn</a:t>
            </a:r>
          </a:p>
          <a:p>
            <a:pPr lvl="1"/>
            <a:r>
              <a:t>Voor AM versterkers</a:t>
            </a:r>
          </a:p>
          <a:p>
            <a:pPr lvl="2"/>
            <a:r>
              <a:t>Directe uitvoering</a:t>
            </a:r>
          </a:p>
          <a:p>
            <a:pPr lvl="3"/>
            <a:r>
              <a:t>geleidingshoek (</a:t>
            </a:r>
            <a:r>
              <a:t>α</a:t>
            </a:r>
            <a:r>
              <a:t>) moet variëren tenzij </a:t>
            </a:r>
            <a:r>
              <a:t>α=π/2</a:t>
            </a:r>
          </a:p>
          <a:p>
            <a:pPr lvl="3"/>
            <a:r>
              <a:t>geleidingshoek </a:t>
            </a:r>
            <a:r>
              <a:t>α=π/2</a:t>
            </a:r>
            <a:r>
              <a:t> is de enige oplossing</a:t>
            </a:r>
          </a:p>
          <a:p>
            <a:pPr lvl="3"/>
            <a:r>
              <a:t>Gebruik: kleine AM zenders en televisiezenders</a:t>
            </a:r>
          </a:p>
          <a:p>
            <a:pPr lvl="2"/>
            <a:r>
              <a:t>Plaatmodulatie uitvoering</a:t>
            </a:r>
          </a:p>
          <a:p>
            <a:pPr lvl="3"/>
            <a:r>
              <a:t>Voedingsspanning variëren in plaats van de geleidingshoek (</a:t>
            </a:r>
            <a:r>
              <a:t>α</a:t>
            </a:r>
            <a:r>
              <a:t>)</a:t>
            </a:r>
          </a:p>
          <a:p>
            <a:pPr lvl="3"/>
            <a:r>
              <a:t>Gebruik: grote AM zenders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Vermogenversterkers voor hoge frequenties</a:t>
            </a:r>
            <a:endParaRPr sz="3200" b="1" i="0">
              <a:latin typeface="Arial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566928"/>
            <a:ext cx="10820400" cy="5669280"/>
          </a:xfrm>
        </p:spPr>
        <p:txBody>
          <a:bodyPr>
            <a:spAutoFit/>
          </a:bodyPr>
          <a:lstStyle/>
          <a:p/>
          <a:p>
            <a:pPr lvl="1"/>
            <a:r>
              <a:t>Vermogenversterkers voor hoge frequenties hebben meestal</a:t>
            </a:r>
          </a:p>
          <a:p>
            <a:pPr lvl="2"/>
            <a:r>
              <a:t>een vaste frequentie</a:t>
            </a:r>
          </a:p>
          <a:p>
            <a:pPr lvl="2"/>
            <a:r>
              <a:t>een beperkte bandbreedte (max 1 % van de frequentie)</a:t>
            </a:r>
          </a:p>
          <a:p>
            <a:pPr lvl="1"/>
            <a:r>
              <a:t>Toepassingen</a:t>
            </a:r>
          </a:p>
          <a:p>
            <a:pPr lvl="2"/>
            <a:r>
              <a:t>inductieve verwarming</a:t>
            </a:r>
          </a:p>
          <a:p>
            <a:pPr lvl="3"/>
            <a:r>
              <a:t>smeltovens</a:t>
            </a:r>
          </a:p>
          <a:p>
            <a:pPr lvl="2"/>
            <a:r>
              <a:t>diëlektrisch verwarmen</a:t>
            </a:r>
          </a:p>
          <a:p>
            <a:pPr lvl="3"/>
            <a:r>
              <a:t>drogen, bakken, polymeriseren</a:t>
            </a:r>
          </a:p>
          <a:p>
            <a:pPr lvl="2"/>
            <a:r>
              <a:t>Telecommunicatie</a:t>
            </a:r>
          </a:p>
          <a:p>
            <a:pPr lvl="3"/>
            <a:r>
              <a:t>draaggolf van zenders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700" b="1" i="0">
                <a:latin typeface="Arial"/>
              </a:rPr>
              <a:t>Instelling basisstroom: door keuze geleidingshoek en piekstroom</a:t>
            </a:r>
            <a:endParaRPr sz="27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733" y="566928"/>
            <a:ext cx="576653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C amp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Q_Q1         2 1 0 Q2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2 3  1uH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2 3  10nF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         2 3  60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3 0 11V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R_Rin        4 1 100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        4 0 sin(-1.5 2.7 1591500) DC=-1.5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Q2  NPN(Is=14.34f BF=200)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met knopen genummerd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861" y="566928"/>
            <a:ext cx="499827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simulatie: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874" y="566928"/>
            <a:ext cx="841625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simulatie: stromen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826" y="566928"/>
            <a:ext cx="846634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van de spanningen en stromen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713" y="566928"/>
            <a:ext cx="586457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Lissajous figuur: knoop 2 en knoop 4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733" y="566928"/>
            <a:ext cx="573053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Ontwerpparameters en bekomen oscillatie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616" y="566928"/>
            <a:ext cx="573476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Uitgangspower en DC power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970" y="566928"/>
            <a:ext cx="83420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Transistor power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970" y="566928"/>
            <a:ext cx="83420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Vermogenversterkers voor hoge frequenties</a:t>
            </a:r>
            <a:endParaRPr sz="3200" b="1" i="0">
              <a:latin typeface="Arial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566928"/>
            <a:ext cx="10820400" cy="5669280"/>
          </a:xfrm>
        </p:spPr>
        <p:txBody>
          <a:bodyPr>
            <a:spAutoFit/>
          </a:bodyPr>
          <a:lstStyle/>
          <a:p/>
          <a:p>
            <a:pPr lvl="1"/>
            <a:r>
              <a:t>We kunnen gebruik maken van de eigenfrequentie van een resonante kring om</a:t>
            </a:r>
          </a:p>
          <a:p>
            <a:pPr lvl="2"/>
            <a:r>
              <a:t>De oscillatie op de juiste frequentie te genereren</a:t>
            </a:r>
          </a:p>
          <a:p>
            <a:pPr lvl="2"/>
            <a:r>
              <a:t>Om harmonischen weg te filteren</a:t>
            </a:r>
          </a:p>
          <a:p>
            <a:pPr lvl="1"/>
            <a:r>
              <a:t>Deze resonante kring vormt de belasting van de vermogentransistor</a:t>
            </a:r>
          </a:p>
          <a:p>
            <a:pPr lvl="2"/>
            <a:r>
              <a:t>De vermogentransistor levert het vermogen dat verloren/uitgestraald wordt door de resonante kring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Drive transistor:verloop stromen en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970" y="566928"/>
            <a:ext cx="83420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700" b="1" i="0">
                <a:latin typeface="Arial"/>
              </a:rPr>
              <a:t>Bekomen oscillatiespanning als functie van de geleidingshoek (α)</a:t>
            </a:r>
            <a:endParaRPr sz="27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039" y="566928"/>
            <a:ext cx="594792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Nodige piekstroom om voedingsspanning als zwaai te bekomen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419" y="566928"/>
            <a:ext cx="597716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Bekomen rendement bij maximale uitsturing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999" y="566928"/>
            <a:ext cx="592600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(Links) impedantie van de LRC-kring als functie van de frequentie </a:t>
            </a:r>
            <a:endParaRPr sz="2200" b="1" i="0">
              <a:latin typeface="Arial"/>
            </a:endParaRPr>
          </a:p>
          <a:p>
            <a:r>
              <a:rPr sz="2200" b="1" i="0">
                <a:latin typeface="Arial"/>
              </a:rPr>
              <a:t>(Rechts) het uitdempen van deze kring als functie van de tijd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791" y="566928"/>
            <a:ext cx="871041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C amp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Q_Q1         2 1 0 Q2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2 3  1uH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2 3  10n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         2 3  60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3 0 11V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R_Rin        4 1 100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        4 5  AC 0.5V 0 DC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V_VinDC      5 0 0.7V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Q2  NPN(Is=14.34f BF=200)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Knoop 2 (spice simulatie)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918" y="566928"/>
            <a:ext cx="840016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Contributies harmonischen  aanstuursignaal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659" y="566928"/>
            <a:ext cx="857468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Aansturing met een blokgolf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659" y="566928"/>
            <a:ext cx="857468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Alternatieve schema's van de klasse C versterker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C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840" y="566928"/>
            <a:ext cx="408432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700" b="1" i="0">
                <a:latin typeface="Arial"/>
              </a:rPr>
              <a:t>Klasse C versterker met een transformator in de resonante kring</a:t>
            </a:r>
            <a:endParaRPr sz="27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171" y="566928"/>
            <a:ext cx="564565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Klasse C versterker met een LC kring aan de ingang van de transistor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832" y="566928"/>
            <a:ext cx="572833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400" b="1" i="0">
                <a:latin typeface="Arial"/>
              </a:rPr>
              <a:t>Klasse C versterker waarbij de uitgangspanning oscilleert rond de grond</a:t>
            </a:r>
            <a:endParaRPr sz="24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954" y="566928"/>
            <a:ext cx="862409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klasseC   versie2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Q_Q1         2 1 0  Q2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0 3    1uH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0 3    10n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R_R1         0 3    100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V_V3         4 0    11V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V_V5         1 0    sin(-2 3.09 1591500) DC=-2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C_C2         2 3    100n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L_L2         2 4    20uH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Q2  NPN(Is=14.34f BF=255.9 Rb=100 )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 (uitgang grond)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Resultaat van de spice simulatie van het bovenstaande circuit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302" y="566928"/>
            <a:ext cx="849139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Meerdere versterkingstrappen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Stap1: verschillende voedingsspanning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564" y="566928"/>
            <a:ext cx="480687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2: andere versie Vdd2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46" y="566928"/>
            <a:ext cx="687610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3: diode als belasting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46" y="566928"/>
            <a:ext cx="687610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4: diode -&gt; transistor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160" y="566928"/>
            <a:ext cx="81716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klasse C</a:t>
            </a:r>
            <a:endParaRPr sz="3200" b="1" i="0">
              <a:latin typeface="Arial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566928"/>
            <a:ext cx="10820400" cy="5669280"/>
          </a:xfrm>
        </p:spPr>
        <p:txBody>
          <a:bodyPr>
            <a:spAutoFit/>
          </a:bodyPr>
          <a:lstStyle/>
          <a:p/>
          <a:p>
            <a:pPr lvl="1"/>
            <a:r>
              <a:t>Rol actief element</a:t>
            </a:r>
          </a:p>
          <a:p>
            <a:pPr lvl="2"/>
            <a:r>
              <a:t>Wel: leveren van energie</a:t>
            </a:r>
          </a:p>
          <a:p>
            <a:pPr lvl="3"/>
            <a:r>
              <a:t>Compenseren van het verlies in de belasting</a:t>
            </a:r>
          </a:p>
          <a:p>
            <a:pPr lvl="2"/>
            <a:r>
              <a:t>Niet: vorming van de sinus</a:t>
            </a:r>
          </a:p>
          <a:p>
            <a:pPr lvl="3"/>
            <a:r>
              <a:t>Dit doet de trilkring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Stap 5: belast met tweede resonante kring (zelfde frequentie)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222" y="566928"/>
            <a:ext cx="932555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met 3 klasse C trappen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IC implementatie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Plaatmodulatie voor een AM zender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25" y="566928"/>
            <a:ext cx="962655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Detail: de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114" y="566928"/>
            <a:ext cx="536977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Verklaring van de werking (1)</a:t>
            </a:r>
            <a:endParaRPr sz="3200" b="1" i="0">
              <a:latin typeface="Arial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566928"/>
            <a:ext cx="10820400" cy="5669280"/>
          </a:xfrm>
        </p:spPr>
        <p:txBody>
          <a:bodyPr>
            <a:spAutoFit/>
          </a:bodyPr>
          <a:lstStyle/>
          <a:p/>
          <a:p>
            <a:pPr lvl="1"/>
            <a:r>
              <a:t>Zonder sturing actief element</a:t>
            </a:r>
          </a:p>
          <a:p>
            <a:pPr lvl="2"/>
            <a:r>
              <a:t>De inductantie (L) wisselt met de condensator (C) energie uit: trilling op de eigenfrequentie</a:t>
            </a:r>
          </a:p>
          <a:p>
            <a:pPr lvl="2"/>
            <a:r>
              <a:t>Amplitude van de oscillatie daalt (de trilling dempt uit) door energieoverdracht naar de belasting R</a:t>
            </a:r>
            <a:r>
              <a:rPr sz="1800" baseline="-25000"/>
              <a:t>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862" y="932688"/>
            <a:ext cx="2962275" cy="33337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512" y="1540383"/>
            <a:ext cx="1704975" cy="34290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50" y="2157603"/>
            <a:ext cx="1790700" cy="333375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887" y="2765298"/>
            <a:ext cx="180022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 (2)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862" y="932688"/>
            <a:ext cx="2962275" cy="33337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75" y="1540383"/>
            <a:ext cx="1847850" cy="80962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50" y="2624328"/>
            <a:ext cx="1790700" cy="333375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887" y="3232023"/>
            <a:ext cx="1800225" cy="8096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Props1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11</cp:revision>
  <dcterms:created xsi:type="dcterms:W3CDTF">2017-06-28T07:18:12Z</dcterms:created>
  <dcterms:modified xsi:type="dcterms:W3CDTF">2025-09-28T19:36:47Z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